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3"/>
  </p:notesMasterIdLst>
  <p:sldIdLst>
    <p:sldId id="260" r:id="rId3"/>
    <p:sldId id="2142533677" r:id="rId4"/>
    <p:sldId id="782" r:id="rId5"/>
    <p:sldId id="2142533499" r:id="rId6"/>
    <p:sldId id="2142533813" r:id="rId7"/>
    <p:sldId id="2142533678" r:id="rId8"/>
    <p:sldId id="2142533691" r:id="rId9"/>
    <p:sldId id="2142533814" r:id="rId10"/>
    <p:sldId id="2142533815" r:id="rId11"/>
    <p:sldId id="2142533692" r:id="rId12"/>
    <p:sldId id="2142533699" r:id="rId13"/>
    <p:sldId id="2142533551" r:id="rId14"/>
    <p:sldId id="2142533554" r:id="rId15"/>
    <p:sldId id="2142533553" r:id="rId16"/>
    <p:sldId id="2142533686" r:id="rId17"/>
    <p:sldId id="2142533812" r:id="rId18"/>
    <p:sldId id="2142533816" r:id="rId19"/>
    <p:sldId id="2142533817" r:id="rId20"/>
    <p:sldId id="2142533818" r:id="rId21"/>
    <p:sldId id="2142533820" r:id="rId22"/>
    <p:sldId id="2142533821" r:id="rId23"/>
    <p:sldId id="2142533786" r:id="rId24"/>
    <p:sldId id="2142533788" r:id="rId25"/>
    <p:sldId id="2142533705" r:id="rId26"/>
    <p:sldId id="2142533706" r:id="rId27"/>
    <p:sldId id="2142533785" r:id="rId28"/>
    <p:sldId id="2142533685" r:id="rId29"/>
    <p:sldId id="2142533695" r:id="rId30"/>
    <p:sldId id="2142533688" r:id="rId31"/>
    <p:sldId id="2142533787" r:id="rId3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914A"/>
    <a:srgbClr val="5FBD7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EA187-0E05-42BB-B872-017258DCEAF2}" type="datetimeFigureOut">
              <a:rPr lang="zh-TW" altLang="en-US" smtClean="0"/>
              <a:t>2024/5/3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BD5CA-6D96-4380-B87F-7DF618C14C9C}" type="slidenum">
              <a:rPr lang="zh-TW" altLang="en-US" smtClean="0"/>
              <a:t>‹#›</a:t>
            </a:fld>
            <a:endParaRPr lang="zh-TW" altLang="en-US"/>
          </a:p>
        </p:txBody>
      </p:sp>
    </p:spTree>
    <p:extLst>
      <p:ext uri="{BB962C8B-B14F-4D97-AF65-F5344CB8AC3E}">
        <p14:creationId xmlns:p14="http://schemas.microsoft.com/office/powerpoint/2010/main" val="3178851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4</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2024/5/3</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8935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2024/5/3</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217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2024/5/3</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88851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2391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91086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80562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7741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2024/5/3</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211244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2024/5/3</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05106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2024/5/3</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2750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2024/5/3</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36332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2024/5/3</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04912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2024/5/3</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161470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2024/5/3</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336901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2024/5/3</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910998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4.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2024/5/3</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707080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2918152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microsoft.com/office/2007/relationships/hdphoto" Target="../media/hdphoto7.wdp"/><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5.png"/><Relationship Id="rId5" Type="http://schemas.microsoft.com/office/2007/relationships/hdphoto" Target="../media/hdphoto6.wdp"/><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9.wdp"/><Relationship Id="rId5" Type="http://schemas.openxmlformats.org/officeDocument/2006/relationships/image" Target="../media/image67.png"/><Relationship Id="rId4" Type="http://schemas.openxmlformats.org/officeDocument/2006/relationships/image" Target="../media/image66.gif"/></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rgbClr val="D8D8D8">
                    <a:lumMod val="10000"/>
                  </a:srgbClr>
                </a:solidFill>
              </a:rPr>
              <a:t>Use data to compute function </a:t>
            </a:r>
            <a:r>
              <a:rPr lang="en-US" altLang="zh-TW" sz="1400" b="1" dirty="0">
                <a:solidFill>
                  <a:srgbClr val="D8D8D8">
                    <a:lumMod val="10000"/>
                  </a:srgbClr>
                </a:solidFill>
              </a:rPr>
              <a:t>g</a:t>
            </a:r>
            <a:r>
              <a:rPr lang="en-US" altLang="zh-TW" sz="1400" dirty="0">
                <a:solidFill>
                  <a:srgbClr val="D8D8D8">
                    <a:lumMod val="10000"/>
                  </a:srgbClr>
                </a:solidFill>
              </a:rPr>
              <a:t> that Approximates target </a:t>
            </a:r>
            <a:r>
              <a:rPr lang="en-US" altLang="zh-TW" sz="1400" b="1" dirty="0">
                <a:solidFill>
                  <a:srgbClr val="D8D8D8">
                    <a:lumMod val="10000"/>
                  </a:srgbClr>
                </a:solidFill>
              </a:rPr>
              <a:t>f</a:t>
            </a:r>
            <a:endParaRPr lang="zh-TW" altLang="en-US" sz="1400" b="1" dirty="0">
              <a:solidFill>
                <a:srgbClr val="D8D8D8">
                  <a:lumMod val="10000"/>
                </a:srgbClr>
              </a:solidFill>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Learning</a:t>
            </a:r>
          </a:p>
          <a:p>
            <a:pPr algn="ctr"/>
            <a:r>
              <a:rPr lang="en-US" altLang="zh-TW" sz="1400" dirty="0"/>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r>
              <a:rPr lang="en-US" altLang="zh-TW" sz="1200" b="1" dirty="0">
                <a:solidFill>
                  <a:schemeClr val="accent6">
                    <a:lumMod val="10000"/>
                  </a:schemeClr>
                </a:solidFill>
              </a:rPr>
              <a:t>Unknow target function</a:t>
            </a:r>
            <a:endParaRPr lang="zh-TW" altLang="en-US" sz="1200" b="1" dirty="0">
              <a:solidFill>
                <a:schemeClr val="accent6">
                  <a:lumMod val="10000"/>
                </a:schemeClr>
              </a:solidFill>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Function set</a:t>
            </a:r>
            <a:endParaRPr lang="zh-TW" altLang="en-US" sz="1400" dirty="0"/>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algn="ctr"/>
            <a:r>
              <a:rPr lang="en-US" altLang="zh-TW" sz="1200" b="1" dirty="0">
                <a:solidFill>
                  <a:schemeClr val="accent6">
                    <a:lumMod val="10000"/>
                  </a:schemeClr>
                </a:solidFill>
              </a:rPr>
              <a:t>Final function</a:t>
            </a:r>
            <a:endParaRPr lang="zh-TW" altLang="en-US" sz="1200" b="1" dirty="0">
              <a:solidFill>
                <a:schemeClr val="accent6">
                  <a:lumMod val="10000"/>
                </a:schemeClr>
              </a:solidFill>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algn="ctr"/>
              <a:r>
                <a:rPr lang="en-US" altLang="zh-TW" sz="1200" b="1" dirty="0">
                  <a:solidFill>
                    <a:schemeClr val="accent6">
                      <a:lumMod val="10000"/>
                    </a:schemeClr>
                  </a:solidFill>
                </a:rPr>
                <a:t>g ~</a:t>
              </a:r>
              <a:endParaRPr lang="zh-TW" altLang="en-US" sz="1200" b="1" dirty="0">
                <a:solidFill>
                  <a:schemeClr val="accent6">
                    <a:lumMod val="10000"/>
                  </a:schemeClr>
                </a:solidFill>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1</a:t>
            </a:r>
            <a:endParaRPr lang="zh-TW" altLang="en-US" dirty="0">
              <a:solidFill>
                <a:schemeClr val="accent6">
                  <a:lumMod val="10000"/>
                </a:schemeClr>
              </a:solidFill>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2</a:t>
            </a:r>
            <a:endParaRPr lang="zh-TW" altLang="en-US" dirty="0">
              <a:solidFill>
                <a:schemeClr val="accent6">
                  <a:lumMod val="10000"/>
                </a:schemeClr>
              </a:solidFill>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3</a:t>
            </a:r>
            <a:endParaRPr lang="zh-TW" altLang="en-US" dirty="0">
              <a:solidFill>
                <a:schemeClr val="accent6">
                  <a:lumMod val="10000"/>
                </a:schemeClr>
              </a:solidFill>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Tree>
    <p:extLst>
      <p:ext uri="{BB962C8B-B14F-4D97-AF65-F5344CB8AC3E}">
        <p14:creationId xmlns:p14="http://schemas.microsoft.com/office/powerpoint/2010/main" val="199879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rgbClr val="D8D8D8">
                    <a:lumMod val="10000"/>
                  </a:srgbClr>
                </a:solidFill>
              </a:rPr>
              <a:t>Use data to compute function </a:t>
            </a:r>
            <a:r>
              <a:rPr lang="en-US" altLang="zh-TW" sz="1400" b="1" dirty="0">
                <a:solidFill>
                  <a:srgbClr val="D8D8D8">
                    <a:lumMod val="10000"/>
                  </a:srgbClr>
                </a:solidFill>
              </a:rPr>
              <a:t>g</a:t>
            </a:r>
            <a:r>
              <a:rPr lang="en-US" altLang="zh-TW" sz="1400" dirty="0">
                <a:solidFill>
                  <a:srgbClr val="D8D8D8">
                    <a:lumMod val="10000"/>
                  </a:srgbClr>
                </a:solidFill>
              </a:rPr>
              <a:t> that Approximates target </a:t>
            </a:r>
            <a:r>
              <a:rPr lang="en-US" altLang="zh-TW" sz="1400" b="1" dirty="0">
                <a:solidFill>
                  <a:srgbClr val="D8D8D8">
                    <a:lumMod val="10000"/>
                  </a:srgbClr>
                </a:solidFill>
              </a:rPr>
              <a:t>f</a:t>
            </a:r>
            <a:endParaRPr lang="zh-TW" altLang="en-US" sz="1400" b="1" dirty="0">
              <a:solidFill>
                <a:srgbClr val="D8D8D8">
                  <a:lumMod val="10000"/>
                </a:srgbClr>
              </a:solidFill>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不同特徵的權重</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(Weight)</a:t>
            </a:r>
          </a:p>
          <a:p>
            <a:r>
              <a:rPr lang="en-US" altLang="zh-TW" dirty="0">
                <a:solidFill>
                  <a:schemeClr val="accent6">
                    <a:lumMod val="10000"/>
                  </a:schemeClr>
                </a:solidFill>
              </a:rPr>
              <a:t>:</a:t>
            </a:r>
            <a:r>
              <a:rPr lang="zh-TW" altLang="en-US" dirty="0">
                <a:solidFill>
                  <a:schemeClr val="accent6">
                    <a:lumMod val="10000"/>
                  </a:schemeClr>
                </a:solidFill>
              </a:rPr>
              <a:t> 偏差</a:t>
            </a:r>
            <a:r>
              <a:rPr lang="en-US" altLang="zh-TW" dirty="0">
                <a:solidFill>
                  <a:schemeClr val="accent6">
                    <a:lumMod val="10000"/>
                  </a:schemeClr>
                </a:solidFill>
              </a:rPr>
              <a:t>(Bias)</a:t>
            </a: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第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j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lvl="0">
              <a:defRPr/>
            </a:pP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95868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lvl="0">
              <a:defRPr/>
            </a:pP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透過目標輸出 </a:t>
            </a:r>
            <a:r>
              <a:rPr lang="cy-GB"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ŷi</a:t>
            </a:r>
            <a:r>
              <a:rPr lang="cy-GB"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與計算輸出 </a:t>
            </a:r>
            <a:r>
              <a:rPr lang="cy-GB"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yi</a:t>
            </a:r>
            <a:r>
              <a:rPr lang="cy-GB"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間的差異，利用均方誤差 </a:t>
            </a:r>
            <a:r>
              <a:rPr lang="cy-GB"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(Mean-Square-Error, MSE)</a:t>
            </a: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的概念，設計損失函數</a:t>
            </a:r>
            <a:r>
              <a:rPr lang="cy-GB"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(Loss Function or Cost function)</a:t>
            </a:r>
            <a:r>
              <a:rPr lang="zh-TW" altLang="cy-GB"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lvl="0">
              <a:defRPr/>
            </a:pP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lvl="0" indent="-228600">
              <a:buFontTx/>
              <a:buAutoNum type="arabicPeriod"/>
              <a:defRP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又稱誤差函數</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(Error Function)</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、能量函數</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(Energy Function)… </a:t>
            </a:r>
          </a:p>
          <a:p>
            <a:pPr marL="228600" lvl="0" indent="-228600">
              <a:buFontTx/>
              <a:buAutoNum type="arabicPeriod"/>
              <a:defRP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在某一個</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ML</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數學模型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y=h(x; b, w)</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下，帶入特徵資料 </a:t>
            </a:r>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x</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所得到 的計算結果 </a:t>
            </a:r>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y</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，若與實際結果 </a:t>
            </a:r>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ŷ</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愈相近</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即：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L(h) ≈ 0)</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，表示該 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h </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愈適合表達訓練資料的趨勢；反之則否。</a:t>
            </a:r>
            <a:endParaRPr kumimoji="0" lang="zh-TW" altLang="en-US" sz="1200" b="0" i="0" u="none" strike="noStrike" kern="1200" cap="none" spc="0" normalizeH="0" baseline="0" noProof="0" dirty="0">
              <a:ln>
                <a:noFill/>
              </a:ln>
              <a:solidFill>
                <a:schemeClr val="accent6">
                  <a:lumMod val="10000"/>
                </a:schemeClr>
              </a:solidFill>
              <a:effectLst/>
              <a:highlight>
                <a:srgbClr val="FFFFFF"/>
              </a:highligh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Tree>
    <p:extLst>
      <p:ext uri="{BB962C8B-B14F-4D97-AF65-F5344CB8AC3E}">
        <p14:creationId xmlns:p14="http://schemas.microsoft.com/office/powerpoint/2010/main" val="390992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要算一個函數</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f(x)</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的梯度有一個前提，就是這個函數要是任意可微分函數，這也是深度學習為什麼都要找可微分函數出來當激活函數</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(activation function)</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r>
                <a:rPr lang="zh-TW" altLang="en-US" sz="1200" b="1" dirty="0">
                  <a:solidFill>
                    <a:schemeClr val="accent6">
                      <a:lumMod val="10000"/>
                    </a:schemeClr>
                  </a:solidFill>
                </a:rPr>
                <a:t>函數右方的</a:t>
              </a:r>
              <a:r>
                <a:rPr lang="en-US" altLang="zh-TW" sz="1200" b="1" dirty="0">
                  <a:solidFill>
                    <a:schemeClr val="accent6">
                      <a:lumMod val="10000"/>
                    </a:schemeClr>
                  </a:solidFill>
                </a:rPr>
                <a:t>Loss</a:t>
              </a:r>
              <a:r>
                <a:rPr lang="zh-TW" altLang="en-US" sz="1200" b="1" dirty="0">
                  <a:solidFill>
                    <a:schemeClr val="accent6">
                      <a:lumMod val="10000"/>
                    </a:schemeClr>
                  </a:solidFill>
                </a:rPr>
                <a:t>比左方小， </a:t>
              </a:r>
              <a:endParaRPr lang="en-US" altLang="zh-TW" sz="1200" b="1" dirty="0">
                <a:solidFill>
                  <a:schemeClr val="accent6">
                    <a:lumMod val="10000"/>
                  </a:schemeClr>
                </a:solidFill>
              </a:endParaRPr>
            </a:p>
            <a:p>
              <a:r>
                <a:rPr lang="zh-TW" altLang="en-US" sz="1200" b="1" dirty="0">
                  <a:solidFill>
                    <a:schemeClr val="accent6">
                      <a:lumMod val="10000"/>
                    </a:schemeClr>
                  </a:solidFill>
                </a:rPr>
                <a:t>故參數值</a:t>
              </a:r>
              <a:r>
                <a:rPr lang="en-US" altLang="zh-TW" sz="1200" b="1" dirty="0">
                  <a:solidFill>
                    <a:schemeClr val="accent6">
                      <a:lumMod val="10000"/>
                    </a:schemeClr>
                  </a:solidFill>
                </a:rPr>
                <a:t>w</a:t>
              </a:r>
              <a:r>
                <a:rPr lang="zh-TW" altLang="en-US" sz="1200" b="1" dirty="0">
                  <a:solidFill>
                    <a:schemeClr val="accent6">
                      <a:lumMod val="10000"/>
                    </a:schemeClr>
                  </a:solidFill>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r>
                <a:rPr lang="zh-TW" altLang="en-US" sz="1200" b="1" dirty="0">
                  <a:solidFill>
                    <a:schemeClr val="accent6">
                      <a:lumMod val="10000"/>
                    </a:schemeClr>
                  </a:solidFill>
                </a:rPr>
                <a:t>函數左方的</a:t>
              </a:r>
              <a:r>
                <a:rPr lang="en-US" altLang="zh-TW" sz="1200" b="1" dirty="0">
                  <a:solidFill>
                    <a:schemeClr val="accent6">
                      <a:lumMod val="10000"/>
                    </a:schemeClr>
                  </a:solidFill>
                </a:rPr>
                <a:t>Loss</a:t>
              </a:r>
              <a:r>
                <a:rPr lang="zh-TW" altLang="en-US" sz="1200" b="1" dirty="0">
                  <a:solidFill>
                    <a:schemeClr val="accent6">
                      <a:lumMod val="10000"/>
                    </a:schemeClr>
                  </a:solidFill>
                </a:rPr>
                <a:t>比右方小， </a:t>
              </a:r>
              <a:endParaRPr lang="en-US" altLang="zh-TW" sz="1200" b="1" dirty="0">
                <a:solidFill>
                  <a:schemeClr val="accent6">
                    <a:lumMod val="10000"/>
                  </a:schemeClr>
                </a:solidFill>
              </a:endParaRPr>
            </a:p>
            <a:p>
              <a:r>
                <a:rPr lang="zh-TW" altLang="en-US" sz="1200" b="1" dirty="0">
                  <a:solidFill>
                    <a:schemeClr val="accent6">
                      <a:lumMod val="10000"/>
                    </a:schemeClr>
                  </a:solidFill>
                </a:rPr>
                <a:t>故參數值</a:t>
              </a:r>
              <a:r>
                <a:rPr lang="en-US" altLang="zh-TW" sz="1200" b="1" dirty="0">
                  <a:solidFill>
                    <a:schemeClr val="accent6">
                      <a:lumMod val="10000"/>
                    </a:schemeClr>
                  </a:solidFill>
                </a:rPr>
                <a:t>w</a:t>
              </a:r>
              <a:r>
                <a:rPr lang="zh-TW" altLang="en-US" sz="1200" b="1" dirty="0">
                  <a:solidFill>
                    <a:schemeClr val="accent6">
                      <a:lumMod val="10000"/>
                    </a:schemeClr>
                  </a:solidFill>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增加 </a:t>
            </a:r>
            <a:r>
              <a:rPr lang="en-US" altLang="zh-TW" sz="1000" b="1" dirty="0">
                <a:latin typeface="微軟正黑體" panose="020B0604030504040204" pitchFamily="34" charset="-120"/>
                <a:ea typeface="微軟正黑體" panose="020B0604030504040204" pitchFamily="34" charset="-120"/>
              </a:rPr>
              <a:t>W</a:t>
            </a:r>
            <a:endParaRPr lang="zh-TW" altLang="en-US" sz="1000" b="1" dirty="0">
              <a:latin typeface="微軟正黑體" panose="020B0604030504040204" pitchFamily="34" charset="-120"/>
              <a:ea typeface="微軟正黑體" panose="020B0604030504040204" pitchFamily="34" charset="-120"/>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panose="020B0604030504040204" pitchFamily="34" charset="-120"/>
                <a:ea typeface="微軟正黑體" panose="020B0604030504040204" pitchFamily="34" charset="-120"/>
              </a:rPr>
              <a:t>減少 </a:t>
            </a:r>
            <a:r>
              <a:rPr lang="en-US" altLang="zh-TW" sz="1000" b="1" dirty="0">
                <a:latin typeface="微軟正黑體" panose="020B0604030504040204" pitchFamily="34" charset="-120"/>
                <a:ea typeface="微軟正黑體" panose="020B0604030504040204" pitchFamily="34" charset="-120"/>
              </a:rPr>
              <a:t>W</a:t>
            </a:r>
            <a:endParaRPr lang="zh-TW" altLang="en-US" sz="1000" b="1" dirty="0">
              <a:latin typeface="微軟正黑體" panose="020B0604030504040204" pitchFamily="34" charset="-120"/>
              <a:ea typeface="微軟正黑體" panose="020B0604030504040204" pitchFamily="34" charset="-120"/>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R="0" lvl="0" algn="l" defTabSz="914400" rtl="0" eaLnBrk="1" fontAlgn="auto" latinLnBrk="0" hangingPunct="1">
                <a:lnSpc>
                  <a:spcPct val="150000"/>
                </a:lnSpc>
                <a:spcBef>
                  <a:spcPct val="0"/>
                </a:spcBef>
                <a:spcAft>
                  <a:spcPts val="0"/>
                </a:spcAft>
                <a:buClrTx/>
                <a:buSzTx/>
                <a:tabLst/>
                <a:defRPr/>
              </a:pPr>
              <a:r>
                <a:rPr lang="zh-TW" altLang="en-US" b="1" dirty="0">
                  <a:solidFill>
                    <a:schemeClr val="accent6">
                      <a:lumMod val="10000"/>
                    </a:schemeClr>
                  </a:solidFill>
                  <a:latin typeface="Microsoft JhengHei UI" panose="020B0604030504040204" pitchFamily="34" charset="-120"/>
                  <a:ea typeface="Microsoft JhengHei UI" panose="020B0604030504040204" pitchFamily="34" charset="-120"/>
                </a:rPr>
                <a:t>目的</a:t>
              </a:r>
              <a:r>
                <a:rPr lang="en-US" altLang="zh-TW" b="1" dirty="0">
                  <a:solidFill>
                    <a:schemeClr val="accent6">
                      <a:lumMod val="10000"/>
                    </a:schemeClr>
                  </a:solidFill>
                  <a:latin typeface="Microsoft JhengHei UI" panose="020B0604030504040204" pitchFamily="34" charset="-120"/>
                  <a:ea typeface="Microsoft JhengHei UI" panose="020B0604030504040204" pitchFamily="34" charset="-120"/>
                </a:rPr>
                <a:t>:</a:t>
              </a:r>
              <a:r>
                <a:rPr lang="zh-TW" altLang="en-US" b="1" dirty="0">
                  <a:solidFill>
                    <a:schemeClr val="accent6">
                      <a:lumMod val="10000"/>
                    </a:schemeClr>
                  </a:solidFill>
                  <a:latin typeface="Microsoft JhengHei UI" panose="020B0604030504040204" pitchFamily="34" charset="-120"/>
                  <a:ea typeface="Microsoft JhengHei UI" panose="020B0604030504040204" pitchFamily="34" charset="-120"/>
                </a:rPr>
                <a:t> 設法找到使 </a:t>
              </a:r>
              <a:r>
                <a:rPr lang="en-US" altLang="zh-TW" b="1" dirty="0">
                  <a:solidFill>
                    <a:schemeClr val="accent6">
                      <a:lumMod val="10000"/>
                    </a:schemeClr>
                  </a:solidFill>
                  <a:latin typeface="Microsoft JhengHei UI" panose="020B0604030504040204" pitchFamily="34" charset="-120"/>
                  <a:ea typeface="Microsoft JhengHei UI" panose="020B0604030504040204" pitchFamily="34" charset="-120"/>
                </a:rPr>
                <a:t>loss </a:t>
              </a:r>
              <a:r>
                <a:rPr lang="zh-TW" altLang="en-US" b="1" dirty="0">
                  <a:solidFill>
                    <a:schemeClr val="accent6">
                      <a:lumMod val="10000"/>
                    </a:schemeClr>
                  </a:solidFill>
                  <a:latin typeface="Microsoft JhengHei UI" panose="020B0604030504040204" pitchFamily="34" charset="-120"/>
                  <a:ea typeface="Microsoft JhengHei UI" panose="020B0604030504040204" pitchFamily="34" charset="-120"/>
                </a:rPr>
                <a:t>最小的權重 </a:t>
              </a:r>
              <a:r>
                <a:rPr lang="en-US" altLang="zh-TW" b="1" dirty="0">
                  <a:solidFill>
                    <a:schemeClr val="accent6">
                      <a:lumMod val="10000"/>
                    </a:schemeClr>
                  </a:solidFill>
                  <a:latin typeface="Microsoft JhengHei UI" panose="020B0604030504040204" pitchFamily="34" charset="-120"/>
                  <a:ea typeface="Microsoft JhengHei UI" panose="020B0604030504040204" pitchFamily="34" charset="-120"/>
                </a:rPr>
                <a:t>W</a:t>
              </a:r>
              <a:endParaRPr lang="zh-TW" altLang="en-US" b="1" dirty="0">
                <a:solidFill>
                  <a:schemeClr val="accent6">
                    <a:lumMod val="10000"/>
                  </a:schemeClr>
                </a:solidFill>
                <a:latin typeface="Microsoft JhengHei UI" panose="020B0604030504040204" pitchFamily="34" charset="-120"/>
                <a:ea typeface="Microsoft JhengHei UI" panose="020B0604030504040204" pitchFamily="34" charset="-120"/>
              </a:endParaRPr>
            </a:p>
            <a:p>
              <a:pPr lvl="0">
                <a:defRPr/>
              </a:pPr>
              <a:r>
                <a:rPr lang="zh-TW" altLang="en-US"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為簡化說明，在此先僅針對損失函數 </a:t>
              </a:r>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L </a:t>
              </a:r>
              <a:r>
                <a:rPr lang="zh-TW" altLang="en-US"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中的一個待 訓練參數 </a:t>
              </a:r>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w </a:t>
              </a:r>
              <a:r>
                <a:rPr lang="zh-TW" altLang="en-US"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做處理：</a:t>
              </a:r>
              <a:endPar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lvl="0">
                <a:defRPr/>
              </a:pP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對數學模型中的待訓練參數隨機產生起始值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(Initial Value) </a:t>
              </a:r>
            </a:p>
            <a:p>
              <a:pPr marL="342900" lvl="0" indent="-342900">
                <a:buFont typeface="+mj-lt"/>
                <a:buAutoNum type="arabicPeriod"/>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計算損失函數</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L</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對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的微分，以找出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在損失函數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L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的斜率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利用損失函數</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L</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對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的微分，並設定學習效率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400" dirty="0" err="1">
                  <a:solidFill>
                    <a:schemeClr val="accent6">
                      <a:lumMod val="10000"/>
                    </a:schemeClr>
                  </a:solidFill>
                  <a:latin typeface="微軟正黑體" panose="020B0604030504040204" pitchFamily="34" charset="-120"/>
                  <a:ea typeface="微軟正黑體" panose="020B0604030504040204" pitchFamily="34" charset="-120"/>
                </a:rPr>
                <a:t>lr</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，計算參數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的調整項 </a:t>
              </a:r>
              <a:r>
                <a:rPr lang="en-US" altLang="zh-TW" sz="1400" dirty="0" err="1">
                  <a:solidFill>
                    <a:schemeClr val="accent6">
                      <a:lumMod val="10000"/>
                    </a:schemeClr>
                  </a:solidFill>
                  <a:latin typeface="微軟正黑體" panose="020B0604030504040204" pitchFamily="34" charset="-120"/>
                  <a:ea typeface="微軟正黑體" panose="020B0604030504040204" pitchFamily="34" charset="-120"/>
                </a:rPr>
                <a:t>Δw</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，進行參數</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的更新</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重複</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1-3</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直到</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w’</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不再變化，即完成收斂 </a:t>
              </a:r>
              <a:endParaRPr kumimoji="0" lang="zh-TW" altLang="en-US" sz="1400" b="1" i="0" u="none" strike="noStrike" kern="1200" cap="none" spc="0" normalizeH="0" baseline="0" noProof="0" dirty="0">
                <a:ln>
                  <a:noFill/>
                </a:ln>
                <a:solidFill>
                  <a:schemeClr val="accent6">
                    <a:lumMod val="10000"/>
                  </a:schemeClr>
                </a:solidFill>
                <a:effectLst/>
                <a:highlight>
                  <a:srgbClr val="FFFFFF"/>
                </a:highlight>
                <a:uLnTx/>
                <a:uFillTx/>
                <a:latin typeface="微軟正黑體" panose="020B0604030504040204" pitchFamily="34" charset="-120"/>
                <a:ea typeface="微軟正黑體" panose="020B0604030504040204" pitchFamily="34" charset="-120"/>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Tree>
    <p:extLst>
      <p:ext uri="{BB962C8B-B14F-4D97-AF65-F5344CB8AC3E}">
        <p14:creationId xmlns:p14="http://schemas.microsoft.com/office/powerpoint/2010/main" val="231645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lvl="0"/>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lang="zh-TW" altLang="en-US" sz="2000" dirty="0">
                <a:solidFill>
                  <a:srgbClr val="0D0D0D"/>
                </a:solidFill>
                <a:highlight>
                  <a:srgbClr val="FFFFFF"/>
                </a:highlight>
                <a:latin typeface="微軟正黑體" panose="020B0604030504040204" pitchFamily="34" charset="-120"/>
                <a:ea typeface="微軟正黑體" panose="020B0604030504040204" pitchFamily="34" charset="-120"/>
              </a:rPr>
              <a:t>。</a:t>
            </a:r>
            <a:r>
              <a:rPr lang="zh-TW" altLang="en-US" sz="2000" dirty="0">
                <a:solidFill>
                  <a:srgbClr val="0D0D0D"/>
                </a:solidFill>
                <a:latin typeface="微軟正黑體" panose="020B0604030504040204" pitchFamily="34" charset="-120"/>
                <a:ea typeface="微軟正黑體" panose="020B0604030504040204" pitchFamily="34" charset="-120"/>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Gradient Descent</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可能面對的問題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極值種類</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問題</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參數的微分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L/∂w ≈ 0</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，就是找到極值了嗎？</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pPr marL="342900" lvl="0" indent="-342900">
              <a:buFont typeface="+mj-lt"/>
              <a:buAutoNum type="arabicPeriod"/>
              <a:defRPr/>
            </a:pP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η</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的挑選需慎重</a:t>
            </a:r>
            <a:endParaRPr kumimoji="0" lang="zh-TW" altLang="en-US" b="1" i="0" u="none" strike="noStrike" kern="1200" cap="none" spc="0" normalizeH="0" baseline="0" noProof="0" dirty="0">
              <a:ln>
                <a:noFill/>
              </a:ln>
              <a:solidFill>
                <a:schemeClr val="accent6">
                  <a:lumMod val="10000"/>
                </a:schemeClr>
              </a:solidFill>
              <a:effectLst/>
              <a:highlight>
                <a:srgbClr val="FFFFFF"/>
              </a:highlight>
              <a:uLnTx/>
              <a:uFillTx/>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有眾多維度 </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(higher dimension) </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時，遇到</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Local Minima</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的機會相對 稀少因此，當</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Gradient Descent ≈ 0 </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且訓練結果不佳時，通常 會稱遇到了</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Critical point(</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臨界點</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，而非</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local minima</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或 </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Local </a:t>
            </a:r>
          </a:p>
          <a:p>
            <a:pPr algn="ctr"/>
            <a:r>
              <a:rPr lang="en-US" altLang="zh-TW" sz="1200" b="1" dirty="0">
                <a:latin typeface="微軟正黑體" panose="020B0604030504040204" pitchFamily="34" charset="-120"/>
                <a:ea typeface="微軟正黑體" panose="020B0604030504040204" pitchFamily="34" charset="-120"/>
              </a:rPr>
              <a:t>Optimal</a:t>
            </a:r>
            <a:endParaRPr lang="zh-TW" altLang="en-US" sz="1200" b="1" dirty="0">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Global</a:t>
            </a:r>
          </a:p>
          <a:p>
            <a:pPr algn="ctr"/>
            <a:r>
              <a:rPr lang="en-US" altLang="zh-TW" sz="1200" b="1" dirty="0">
                <a:latin typeface="微軟正黑體" panose="020B0604030504040204" pitchFamily="34" charset="-120"/>
                <a:ea typeface="微軟正黑體" panose="020B0604030504040204" pitchFamily="34" charset="-120"/>
              </a:rPr>
              <a:t>Optimal</a:t>
            </a:r>
            <a:endParaRPr lang="zh-TW" altLang="en-US" sz="1200" b="1" dirty="0">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Global</a:t>
              </a:r>
            </a:p>
            <a:p>
              <a:pPr algn="ctr"/>
              <a:r>
                <a:rPr lang="en-US" altLang="zh-TW" sz="1200" b="1" dirty="0">
                  <a:latin typeface="微軟正黑體" panose="020B0604030504040204" pitchFamily="34" charset="-120"/>
                  <a:ea typeface="微軟正黑體" panose="020B0604030504040204" pitchFamily="34" charset="-120"/>
                </a:rPr>
                <a:t>Optimal</a:t>
              </a:r>
              <a:endParaRPr lang="zh-TW" altLang="en-US" sz="1200" b="1" dirty="0">
                <a:latin typeface="微軟正黑體" panose="020B0604030504040204" pitchFamily="34" charset="-120"/>
                <a:ea typeface="微軟正黑體" panose="020B0604030504040204" pitchFamily="34" charset="-120"/>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latin typeface="微軟正黑體" panose="020B0604030504040204" pitchFamily="34" charset="-120"/>
                  <a:ea typeface="微軟正黑體" panose="020B0604030504040204" pitchFamily="34" charset="-120"/>
                </a:rPr>
                <a:t>Local </a:t>
              </a:r>
            </a:p>
            <a:p>
              <a:pPr algn="ctr"/>
              <a:r>
                <a:rPr lang="en-US" altLang="zh-TW" sz="1200" b="1" dirty="0">
                  <a:latin typeface="微軟正黑體" panose="020B0604030504040204" pitchFamily="34" charset="-120"/>
                  <a:ea typeface="微軟正黑體" panose="020B0604030504040204" pitchFamily="34" charset="-120"/>
                </a:rPr>
                <a:t>Optimal</a:t>
              </a:r>
              <a:endParaRPr lang="zh-TW" altLang="en-US" sz="1200" b="1" dirty="0">
                <a:latin typeface="微軟正黑體" panose="020B0604030504040204" pitchFamily="34" charset="-120"/>
                <a:ea typeface="微軟正黑體" panose="020B0604030504040204" pitchFamily="34" charset="-120"/>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Gradient Descent</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可能面對的問題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學習率</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highlight>
                  <a:srgbClr val="FFFFFF"/>
                </a:highlight>
                <a:latin typeface="Microsoft JhengHei UI" panose="020B0604030504040204" pitchFamily="34" charset="-120"/>
                <a:ea typeface="Microsoft JhengHei UI" panose="020B0604030504040204" pitchFamily="34" charset="-120"/>
              </a:rPr>
              <a:t>注意</a:t>
            </a:r>
            <a:endParaRPr lang="en-US" altLang="zh-TW" b="1" dirty="0">
              <a:solidFill>
                <a:srgbClr val="249DCE">
                  <a:lumMod val="75000"/>
                </a:srgbClr>
              </a:solidFill>
              <a:highlight>
                <a:srgbClr val="FFFFFF"/>
              </a:highlight>
              <a:latin typeface="Microsoft JhengHei UI" panose="020B0604030504040204" pitchFamily="34" charset="-120"/>
              <a:ea typeface="Microsoft JhengHei UI" panose="020B0604030504040204" pitchFamily="34" charset="-120"/>
            </a:endParaRPr>
          </a:p>
          <a:p>
            <a:pPr>
              <a:lnSpc>
                <a:spcPct val="150000"/>
              </a:lnSpc>
              <a:spcBef>
                <a:spcPct val="0"/>
              </a:spcBef>
              <a:defRPr/>
            </a:pPr>
            <a:r>
              <a:rPr lang="en-US" altLang="zh-TW"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η</a:t>
            </a:r>
            <a:r>
              <a:rPr lang="zh-TW" altLang="en-US"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的設定，過大過小都不適宜</a:t>
            </a:r>
            <a:endParaRPr lang="en-US" altLang="zh-TW" b="1" dirty="0">
              <a:solidFill>
                <a:srgbClr val="249DCE">
                  <a:lumMod val="75000"/>
                </a:srgbClr>
              </a:solidFill>
              <a:highlight>
                <a:srgbClr val="FFFFFF"/>
              </a:highlight>
              <a:latin typeface="Microsoft JhengHei UI" panose="020B0604030504040204" pitchFamily="34" charset="-120"/>
              <a:ea typeface="Microsoft JhengHei UI" panose="020B0604030504040204" pitchFamily="34" charset="-120"/>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以執行次數或時間為基準 一開始</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η</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設較大，以加快學習速度，隨後逐次調降</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η</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Loss function </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訓練次數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vs </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訓練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Loss  </a:t>
            </a:r>
            <a:endParaRPr lang="zh-TW" altLang="en-US"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訓練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Loss</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vs </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學習率</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  </a:t>
            </a:r>
            <a:endParaRPr lang="zh-TW" altLang="en-US"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2432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資料前處理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vs.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特徵工程 </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共通點：皆為資料收集完畢後、丟入模型進行處理前的前置工作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資料前處理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(Data Preprocessing) </a:t>
            </a:r>
          </a:p>
          <a:p>
            <a:pPr marL="285750" indent="-285750">
              <a:buFont typeface="Arial" panose="020B0604020202020204" pitchFamily="34" charset="0"/>
              <a:buChar cha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概念：從資料中檢測、糾正與刪除不良或錯誤的資料之過程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目的：讓資料符合執行任務的要求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特徵工程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(Feature Engineering) </a:t>
            </a:r>
          </a:p>
          <a:p>
            <a:pPr marL="285750" indent="-285750">
              <a:buFont typeface="Arial" panose="020B0604020202020204" pitchFamily="34" charset="0"/>
              <a:buChar cha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概念：將資料轉換為更能代表問題的特徵之過程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目的：降低計算成本，提升模型成效</a:t>
            </a:r>
          </a:p>
        </p:txBody>
      </p:sp>
    </p:spTree>
    <p:extLst>
      <p:ext uri="{BB962C8B-B14F-4D97-AF65-F5344CB8AC3E}">
        <p14:creationId xmlns:p14="http://schemas.microsoft.com/office/powerpoint/2010/main" val="2194588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D8D8D8">
                    <a:lumMod val="10000"/>
                  </a:srgbClr>
                </a:solidFill>
                <a:latin typeface="微軟正黑體" panose="020B0604030504040204" pitchFamily="34" charset="-120"/>
                <a:ea typeface="微軟正黑體" panose="020B0604030504040204" pitchFamily="34" charset="-120"/>
              </a:rPr>
              <a:t>結構化資料</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lvl="0">
              <a:defRP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Tabular data are in the form of a table, feature columns of numeric / categorical / string type </a:t>
            </a:r>
          </a:p>
          <a:p>
            <a:pPr lvl="0">
              <a:defRPr/>
            </a:pP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lvl="0" indent="-228600">
              <a:buFontTx/>
              <a:buAutoNum type="arabicPeriod"/>
              <a:defRPr/>
            </a:pPr>
            <a:r>
              <a:rPr lang="en-US" altLang="zh-TW" sz="1400" dirty="0">
                <a:solidFill>
                  <a:schemeClr val="accent6">
                    <a:lumMod val="10000"/>
                  </a:schemeClr>
                </a:solidFill>
                <a:highlight>
                  <a:srgbClr val="FFFFFF"/>
                </a:highlight>
              </a:rPr>
              <a:t>Int / float: directly use or bin to unique int values </a:t>
            </a:r>
          </a:p>
          <a:p>
            <a:pPr marL="228600" lvl="0" indent="-228600">
              <a:buFontTx/>
              <a:buAutoNum type="arabicPeriod"/>
              <a:defRPr/>
            </a:pPr>
            <a:endParaRPr lang="en-US" altLang="zh-TW" sz="1400" dirty="0">
              <a:solidFill>
                <a:schemeClr val="accent6">
                  <a:lumMod val="10000"/>
                </a:schemeClr>
              </a:solidFill>
              <a:highlight>
                <a:srgbClr val="FFFFFF"/>
              </a:highlight>
            </a:endParaRPr>
          </a:p>
          <a:p>
            <a:pPr marL="228600" lvl="0" indent="-228600">
              <a:buFontTx/>
              <a:buAutoNum type="arabicPeriod"/>
              <a:defRPr/>
            </a:pPr>
            <a:r>
              <a:rPr lang="en-US" altLang="zh-TW" sz="1400" dirty="0">
                <a:solidFill>
                  <a:schemeClr val="accent6">
                    <a:lumMod val="10000"/>
                  </a:schemeClr>
                </a:solidFill>
                <a:highlight>
                  <a:srgbClr val="FFFFFF"/>
                </a:highlight>
              </a:rPr>
              <a:t>Categorical data: one-hot encoding</a:t>
            </a:r>
          </a:p>
          <a:p>
            <a:pPr marL="628650" lvl="1" indent="-171450">
              <a:buFont typeface="Arial" panose="020B0604020202020204" pitchFamily="34" charset="0"/>
              <a:buChar char="•"/>
              <a:defRPr/>
            </a:pPr>
            <a:r>
              <a:rPr lang="en-US" altLang="zh-TW" sz="1400" dirty="0">
                <a:solidFill>
                  <a:schemeClr val="accent6">
                    <a:lumMod val="10000"/>
                  </a:schemeClr>
                </a:solidFill>
                <a:highlight>
                  <a:srgbClr val="FFFFFF"/>
                </a:highlight>
              </a:rPr>
              <a:t>Map rare categories into “Unknown” </a:t>
            </a:r>
          </a:p>
          <a:p>
            <a:pPr marL="628650" lvl="1" indent="-171450">
              <a:buFont typeface="Arial" panose="020B0604020202020204" pitchFamily="34" charset="0"/>
              <a:buChar char="•"/>
              <a:defRPr/>
            </a:pPr>
            <a:endParaRPr lang="en-US" altLang="zh-TW" sz="1400" dirty="0">
              <a:solidFill>
                <a:schemeClr val="accent6">
                  <a:lumMod val="10000"/>
                </a:schemeClr>
              </a:solidFill>
              <a:highlight>
                <a:srgbClr val="FFFFFF"/>
              </a:highlight>
            </a:endParaRPr>
          </a:p>
          <a:p>
            <a:pPr marL="228600" lvl="0" indent="-228600">
              <a:buFontTx/>
              <a:buAutoNum type="arabicPeriod"/>
              <a:defRPr/>
            </a:pPr>
            <a:r>
              <a:rPr lang="en-US" altLang="zh-TW" sz="1400" dirty="0">
                <a:solidFill>
                  <a:schemeClr val="accent6">
                    <a:lumMod val="10000"/>
                  </a:schemeClr>
                </a:solidFill>
                <a:highlight>
                  <a:srgbClr val="FFFFFF"/>
                </a:highlight>
              </a:rPr>
              <a:t>Date-time: a feature list such as </a:t>
            </a:r>
          </a:p>
          <a:p>
            <a:pPr marL="628650" lvl="1" indent="-171450">
              <a:buFont typeface="Arial" panose="020B0604020202020204" pitchFamily="34" charset="0"/>
              <a:buChar char="•"/>
              <a:defRPr/>
            </a:pPr>
            <a:r>
              <a:rPr lang="en-US" altLang="zh-TW" sz="1400" dirty="0">
                <a:solidFill>
                  <a:schemeClr val="accent6">
                    <a:lumMod val="10000"/>
                  </a:schemeClr>
                </a:solidFill>
                <a:highlight>
                  <a:srgbClr val="FFFFFF"/>
                </a:highlight>
              </a:rPr>
              <a:t>[year, month, day, </a:t>
            </a:r>
            <a:r>
              <a:rPr lang="en-US" altLang="zh-TW" sz="1400" dirty="0" err="1">
                <a:solidFill>
                  <a:schemeClr val="accent6">
                    <a:lumMod val="10000"/>
                  </a:schemeClr>
                </a:solidFill>
                <a:highlight>
                  <a:srgbClr val="FFFFFF"/>
                </a:highlight>
              </a:rPr>
              <a:t>day_of_year</a:t>
            </a:r>
            <a:r>
              <a:rPr lang="en-US" altLang="zh-TW" sz="1400" dirty="0">
                <a:solidFill>
                  <a:schemeClr val="accent6">
                    <a:lumMod val="10000"/>
                  </a:schemeClr>
                </a:solidFill>
                <a:highlight>
                  <a:srgbClr val="FFFFFF"/>
                </a:highlight>
              </a:rPr>
              <a:t>, </a:t>
            </a:r>
            <a:r>
              <a:rPr lang="en-US" altLang="zh-TW" sz="1400" dirty="0" err="1">
                <a:solidFill>
                  <a:schemeClr val="accent6">
                    <a:lumMod val="10000"/>
                  </a:schemeClr>
                </a:solidFill>
                <a:highlight>
                  <a:srgbClr val="FFFFFF"/>
                </a:highlight>
              </a:rPr>
              <a:t>week_of_year</a:t>
            </a:r>
            <a:r>
              <a:rPr lang="en-US" altLang="zh-TW" sz="1400" dirty="0">
                <a:solidFill>
                  <a:schemeClr val="accent6">
                    <a:lumMod val="10000"/>
                  </a:schemeClr>
                </a:solidFill>
                <a:highlight>
                  <a:srgbClr val="FFFFFF"/>
                </a:highlight>
              </a:rPr>
              <a:t>, </a:t>
            </a:r>
            <a:r>
              <a:rPr lang="en-US" altLang="zh-TW" sz="1400" dirty="0" err="1">
                <a:solidFill>
                  <a:schemeClr val="accent6">
                    <a:lumMod val="10000"/>
                  </a:schemeClr>
                </a:solidFill>
                <a:highlight>
                  <a:srgbClr val="FFFFFF"/>
                </a:highlight>
              </a:rPr>
              <a:t>day_of_week</a:t>
            </a:r>
            <a:r>
              <a:rPr lang="en-US" altLang="zh-TW" sz="1400" dirty="0">
                <a:solidFill>
                  <a:schemeClr val="accent6">
                    <a:lumMod val="10000"/>
                  </a:schemeClr>
                </a:solidFill>
                <a:highlight>
                  <a:srgbClr val="FFFFFF"/>
                </a:highlight>
              </a:rPr>
              <a:t>]</a:t>
            </a:r>
          </a:p>
          <a:p>
            <a:pPr marL="628650" lvl="1" indent="-171450">
              <a:buFont typeface="Arial" panose="020B0604020202020204" pitchFamily="34" charset="0"/>
              <a:buChar char="•"/>
              <a:defRPr/>
            </a:pPr>
            <a:endParaRPr lang="en-US" altLang="zh-TW" sz="1400" dirty="0">
              <a:solidFill>
                <a:schemeClr val="accent6">
                  <a:lumMod val="10000"/>
                </a:schemeClr>
              </a:solidFill>
              <a:highlight>
                <a:srgbClr val="FFFFFF"/>
              </a:highlight>
            </a:endParaRPr>
          </a:p>
          <a:p>
            <a:pPr marL="228600" lvl="0" indent="-228600">
              <a:buFontTx/>
              <a:buAutoNum type="arabicPeriod"/>
              <a:defRPr/>
            </a:pPr>
            <a:r>
              <a:rPr lang="en-US" altLang="zh-TW" sz="1400" dirty="0">
                <a:solidFill>
                  <a:schemeClr val="accent6">
                    <a:lumMod val="10000"/>
                  </a:schemeClr>
                </a:solidFill>
                <a:highlight>
                  <a:srgbClr val="FFFFFF"/>
                </a:highlight>
              </a:rPr>
              <a:t>Feature combination: Cartesian product of two feature groups </a:t>
            </a:r>
          </a:p>
          <a:p>
            <a:pPr marL="628650" lvl="1" indent="-171450">
              <a:buFont typeface="Arial" panose="020B0604020202020204" pitchFamily="34" charset="0"/>
              <a:buChar char="•"/>
              <a:defRPr/>
            </a:pPr>
            <a:r>
              <a:rPr lang="en-US" altLang="zh-TW" sz="1400" dirty="0">
                <a:solidFill>
                  <a:schemeClr val="accent6">
                    <a:lumMod val="10000"/>
                  </a:schemeClr>
                </a:solidFill>
                <a:highlight>
                  <a:srgbClr val="FFFFFF"/>
                </a:highlight>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目標輸出</a:t>
            </a:r>
          </a:p>
        </p:txBody>
      </p:sp>
    </p:spTree>
    <p:extLst>
      <p:ext uri="{BB962C8B-B14F-4D97-AF65-F5344CB8AC3E}">
        <p14:creationId xmlns:p14="http://schemas.microsoft.com/office/powerpoint/2010/main" val="1169377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domain knowledge of the data to create features that make machine learning algorithms work. </a:t>
            </a:r>
            <a:b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b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selecting, manipulating and transforming raw data into features that can be used in supervised learning.</a:t>
            </a:r>
            <a:b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b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變數選擇牽扯大量的數據挖掘和特徵工程的技巧，建模對擁有領域知識和經驗的人很吃香</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502230"/>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88097" y="2024742"/>
            <a:ext cx="5477806" cy="3209350"/>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Tree>
    <p:extLst>
      <p:ext uri="{BB962C8B-B14F-4D97-AF65-F5344CB8AC3E}">
        <p14:creationId xmlns:p14="http://schemas.microsoft.com/office/powerpoint/2010/main" val="1781288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7113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Tree>
    <p:extLst>
      <p:ext uri="{BB962C8B-B14F-4D97-AF65-F5344CB8AC3E}">
        <p14:creationId xmlns:p14="http://schemas.microsoft.com/office/powerpoint/2010/main" val="175990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請實體和線上參與的夥伴，拿請您的手機掃描簽到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2299" y="588"/>
            <a:ext cx="12187400"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概論</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extLst>
              <p:ext uri="{D42A27DB-BD31-4B8C-83A1-F6EECF244321}">
                <p14:modId xmlns:p14="http://schemas.microsoft.com/office/powerpoint/2010/main" val="3296042484"/>
              </p:ext>
            </p:extLst>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資料性質</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02</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資料分析</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03</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實戰注意事項</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資料量測</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隨機誤差</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抽樣方法論</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分析基本流程</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干擾因子 </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單變量分析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變數關聯性</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多變量分析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解讀資料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運用資料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89318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手段</a:t>
            </a:r>
          </a:p>
        </p:txBody>
      </p:sp>
    </p:spTree>
    <p:extLst>
      <p:ext uri="{BB962C8B-B14F-4D97-AF65-F5344CB8AC3E}">
        <p14:creationId xmlns:p14="http://schemas.microsoft.com/office/powerpoint/2010/main" val="316540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企業導入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AI</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挑戰</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1.</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定義問題：關注在企業的重要問題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2. Data</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：高品質數據、隱私問題。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3. Train model</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model</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越來越複雜，數據量需求大，訓練成本高。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4.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部署：即時</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非即時，考慮計算成本。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5.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監控模型：模型和數據會因時間而改變。數據</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人為決策。</a:t>
            </a:r>
          </a:p>
        </p:txBody>
      </p:sp>
    </p:spTree>
    <p:extLst>
      <p:ext uri="{BB962C8B-B14F-4D97-AF65-F5344CB8AC3E}">
        <p14:creationId xmlns:p14="http://schemas.microsoft.com/office/powerpoint/2010/main" val="3782764768"/>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1428</TotalTime>
  <Words>2502</Words>
  <Application>Microsoft Office PowerPoint</Application>
  <PresentationFormat>寬螢幕</PresentationFormat>
  <Paragraphs>501</Paragraphs>
  <Slides>30</Slides>
  <Notes>11</Notes>
  <HiddenSlides>0</HiddenSlides>
  <MMClips>0</MMClips>
  <ScaleCrop>false</ScaleCrop>
  <HeadingPairs>
    <vt:vector size="6" baseType="variant">
      <vt:variant>
        <vt:lpstr>使用字型</vt:lpstr>
      </vt:variant>
      <vt:variant>
        <vt:i4>14</vt:i4>
      </vt:variant>
      <vt:variant>
        <vt:lpstr>佈景主題</vt:lpstr>
      </vt:variant>
      <vt:variant>
        <vt:i4>2</vt:i4>
      </vt:variant>
      <vt:variant>
        <vt:lpstr>投影片標題</vt:lpstr>
      </vt:variant>
      <vt:variant>
        <vt:i4>30</vt:i4>
      </vt:variant>
    </vt:vector>
  </HeadingPairs>
  <TitlesOfParts>
    <vt:vector size="46" baseType="lpstr">
      <vt:lpstr>-apple-system</vt:lpstr>
      <vt:lpstr>Aptos</vt:lpstr>
      <vt:lpstr>Lato Light</vt:lpstr>
      <vt:lpstr>Microsoft JhengHei UI</vt:lpstr>
      <vt:lpstr>Microsoft YaHei</vt:lpstr>
      <vt:lpstr>Söhne</vt:lpstr>
      <vt:lpstr>source-serif-pro</vt:lpstr>
      <vt:lpstr>微軟正黑體</vt:lpstr>
      <vt:lpstr>Arial</vt:lpstr>
      <vt:lpstr>Calibri</vt:lpstr>
      <vt:lpstr>Calibri Light</vt:lpstr>
      <vt:lpstr>Centaur</vt:lpstr>
      <vt:lpstr>Century Gothic</vt:lpstr>
      <vt:lpstr>Wingdings</vt:lpstr>
      <vt:lpstr>1_Office 佈景主題</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翁維陽</cp:lastModifiedBy>
  <cp:revision>38</cp:revision>
  <dcterms:created xsi:type="dcterms:W3CDTF">2024-05-02T01:43:41Z</dcterms:created>
  <dcterms:modified xsi:type="dcterms:W3CDTF">2024-05-03T11:58:58Z</dcterms:modified>
</cp:coreProperties>
</file>